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9" r:id="rId2"/>
    <p:sldId id="258" r:id="rId3"/>
    <p:sldId id="263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3" orient="horz" pos="3113" userDrawn="1">
          <p15:clr>
            <a:srgbClr val="A4A3A4"/>
          </p15:clr>
        </p15:guide>
        <p15:guide id="4" orient="horz" pos="2409" userDrawn="1">
          <p15:clr>
            <a:srgbClr val="A4A3A4"/>
          </p15:clr>
        </p15:guide>
        <p15:guide id="5" orient="horz" pos="368" userDrawn="1">
          <p15:clr>
            <a:srgbClr val="A4A3A4"/>
          </p15:clr>
        </p15:guide>
        <p15:guide id="6" orient="horz" pos="2047" userDrawn="1">
          <p15:clr>
            <a:srgbClr val="A4A3A4"/>
          </p15:clr>
        </p15:guide>
        <p15:guide id="7" pos="801" userDrawn="1">
          <p15:clr>
            <a:srgbClr val="A4A3A4"/>
          </p15:clr>
        </p15:guide>
        <p15:guide id="8" pos="166" userDrawn="1">
          <p15:clr>
            <a:srgbClr val="A4A3A4"/>
          </p15:clr>
        </p15:guide>
        <p15:guide id="9" pos="6720" userDrawn="1">
          <p15:clr>
            <a:srgbClr val="A4A3A4"/>
          </p15:clr>
        </p15:guide>
        <p15:guide id="10" orient="horz" pos="6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KPGO" initials="PGO" lastIdx="18" clrIdx="0">
    <p:extLst/>
  </p:cmAuthor>
  <p:cmAuthor id="2" name="Sidsel Sølling Hansen" initials="SSH" lastIdx="1" clrIdx="1">
    <p:extLst/>
  </p:cmAuthor>
  <p:cmAuthor id="3" name="Sidsel Sølling Hansen" initials="SSH [2]" lastIdx="1" clrIdx="2">
    <p:extLst/>
  </p:cmAuthor>
  <p:cmAuthor id="4" name="Sidsel Sølling Hansen" initials="SSH [3]" lastIdx="1" clrIdx="3">
    <p:extLst/>
  </p:cmAuthor>
  <p:cmAuthor id="5" name="Sidsel Sølling Hansen" initials="SSH [4]" lastIdx="1" clrIdx="4">
    <p:extLst/>
  </p:cmAuthor>
  <p:cmAuthor id="6" name="Sidsel Sølling Hansen" initials="SSH [5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102E"/>
    <a:srgbClr val="007398"/>
    <a:srgbClr val="5CB8B2"/>
    <a:srgbClr val="279989"/>
    <a:srgbClr val="FFA38B"/>
    <a:srgbClr val="D5CFC7"/>
    <a:srgbClr val="C3BFB7"/>
    <a:srgbClr val="B92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7"/>
    <p:restoredTop sz="79113" autoAdjust="0"/>
  </p:normalViewPr>
  <p:slideViewPr>
    <p:cSldViewPr snapToGrid="0" snapToObjects="1" showGuides="1">
      <p:cViewPr>
        <p:scale>
          <a:sx n="86" d="100"/>
          <a:sy n="86" d="100"/>
        </p:scale>
        <p:origin x="-252" y="-228"/>
      </p:cViewPr>
      <p:guideLst>
        <p:guide orient="horz" pos="4178"/>
        <p:guide orient="horz" pos="3113"/>
        <p:guide orient="horz" pos="2409"/>
        <p:guide orient="horz" pos="368"/>
        <p:guide orient="horz" pos="2047"/>
        <p:guide pos="801"/>
        <p:guide pos="166"/>
        <p:guide pos="6720"/>
        <p:guide orient="horz" pos="6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E95A8-6BD4-5542-96A9-6D862A4F7FDF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EDFDA-E50D-B543-9E35-506A8D78C7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267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Alle tidspunkter afhænger</a:t>
            </a:r>
            <a:r>
              <a:rPr lang="da-DK" baseline="0" dirty="0" smtClean="0"/>
              <a:t> af den enkelte kommunes plads i den endelige implementeringsplan.</a:t>
            </a:r>
          </a:p>
          <a:p>
            <a:r>
              <a:rPr lang="da-DK" dirty="0" smtClean="0"/>
              <a:t>Opstart bør dog gå i gang nu uanset</a:t>
            </a:r>
            <a:r>
              <a:rPr lang="da-DK" baseline="0" dirty="0" smtClean="0"/>
              <a:t> tidspunkt for implementering</a:t>
            </a:r>
            <a:r>
              <a:rPr lang="da-DK" dirty="0" smtClean="0"/>
              <a:t>. </a:t>
            </a:r>
          </a:p>
          <a:p>
            <a:r>
              <a:rPr lang="da-DK" dirty="0" smtClean="0"/>
              <a:t>For yderligere information se </a:t>
            </a:r>
            <a:r>
              <a:rPr lang="da-DK" smtClean="0"/>
              <a:t>implementeringshåndbogens kapitel 1.6 og 4.2.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DFDA-E50D-B543-9E35-506A8D78C7EF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9089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Kommunens overordnede</a:t>
            </a:r>
            <a:r>
              <a:rPr lang="da-DK" baseline="0" dirty="0" smtClean="0"/>
              <a:t> superbruger skal støtte administrationen og ledelsen i forvaltningen og på den enkelte skole og dagtilbud. For yderligere information om kommunens organisering se kapitel tre i implementeringshåndbogen.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DFDA-E50D-B543-9E35-506A8D78C7EF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6541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I</a:t>
            </a:r>
            <a:r>
              <a:rPr lang="da-DK" baseline="0" dirty="0" smtClean="0"/>
              <a:t> gennemsnit kan hver skole få uddannet to superbrugere.</a:t>
            </a:r>
          </a:p>
          <a:p>
            <a:r>
              <a:rPr lang="da-DK" baseline="0" dirty="0" smtClean="0"/>
              <a:t>I gennemsnit kan der blive uddannet en superbruger for hver to dagtilbud. Se i øvrigt kapitel 5.4.2 i implementeringshåndbogen.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 smtClean="0"/>
              <a:t>For yderligere information om kommunens organisering se kapitel 3i implementeringshåndbogen.</a:t>
            </a:r>
            <a:endParaRPr lang="da-DK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EDFDA-E50D-B543-9E35-506A8D78C7EF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658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886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188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09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443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265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279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766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687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444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16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673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F09C4-74F7-0841-BF76-EACF0165970B}" type="datetimeFigureOut">
              <a:rPr lang="da-DK" smtClean="0"/>
              <a:t>15-08-2017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3644C-2CDA-C540-B003-D4BFEE019F2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461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3.e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CF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/>
          <p:cNvSpPr txBox="1"/>
          <p:nvPr/>
        </p:nvSpPr>
        <p:spPr>
          <a:xfrm>
            <a:off x="6938880" y="3076478"/>
            <a:ext cx="3898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latin typeface="Arial Black" charset="0"/>
                <a:ea typeface="Arial Black" charset="0"/>
                <a:cs typeface="Arial Black" charset="0"/>
              </a:rPr>
              <a:t>AULA</a:t>
            </a:r>
            <a:endParaRPr lang="da-DK" sz="36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2910963" y="-1282146"/>
            <a:ext cx="63071952" cy="986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23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1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led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0178" y="465853"/>
            <a:ext cx="2330156" cy="2330156"/>
          </a:xfrm>
          <a:prstGeom prst="rect">
            <a:avLst/>
          </a:prstGeom>
        </p:spPr>
      </p:pic>
      <p:sp>
        <p:nvSpPr>
          <p:cNvPr id="16" name="Tekstfelt 15"/>
          <p:cNvSpPr txBox="1"/>
          <p:nvPr/>
        </p:nvSpPr>
        <p:spPr>
          <a:xfrm>
            <a:off x="816890" y="1477042"/>
            <a:ext cx="1600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FORMÅL</a:t>
            </a:r>
            <a:endParaRPr lang="da-DK" sz="14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296870" y="2796008"/>
            <a:ext cx="6106901" cy="33938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da-DK" sz="28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At </a:t>
            </a:r>
            <a:r>
              <a:rPr lang="da-DK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styrke samarbejdet mellem de fagprofessionelle, forældre og </a:t>
            </a:r>
            <a:r>
              <a:rPr lang="da-DK" sz="28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børn </a:t>
            </a:r>
            <a:r>
              <a:rPr lang="da-DK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ved bedre indsigt og kommunikation omkring </a:t>
            </a:r>
            <a:r>
              <a:rPr lang="da-DK" sz="28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børns læring, trivsel og udvikling.</a:t>
            </a:r>
            <a:endParaRPr lang="da-DK" sz="36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6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1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2296870" y="2796008"/>
            <a:ext cx="6106901" cy="33938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30000"/>
              </a:lnSpc>
            </a:pPr>
            <a:r>
              <a:rPr lang="da-DK" sz="28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At styrke samarbejdet mellem de fagprofessionelle, forældre og børn ved bedre indsigt og kommunikation omkring børns læring, trivsel og udvikling.</a:t>
            </a:r>
            <a:endParaRPr lang="da-DK" sz="36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pPr algn="l">
              <a:lnSpc>
                <a:spcPct val="130000"/>
              </a:lnSpc>
            </a:pPr>
            <a:endParaRPr lang="da-DK" sz="36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" name="Tekstfelt 1"/>
          <p:cNvSpPr txBox="1"/>
          <p:nvPr/>
        </p:nvSpPr>
        <p:spPr>
          <a:xfrm>
            <a:off x="8744552" y="2381812"/>
            <a:ext cx="314975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Sammenhæng</a:t>
            </a:r>
          </a:p>
          <a:p>
            <a:r>
              <a:rPr lang="da-DK" sz="1200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Én genkendelig løsning på tværs af institutioner og kommuner.</a:t>
            </a:r>
          </a:p>
          <a:p>
            <a:endParaRPr lang="da-DK" sz="1400" dirty="0" smtClean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20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Tilgængelighed</a:t>
            </a:r>
            <a:endParaRPr lang="da-DK" sz="20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  <a:p>
            <a:r>
              <a:rPr lang="da-DK" sz="1200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É</a:t>
            </a:r>
            <a:r>
              <a:rPr lang="da-DK" sz="1200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n </a:t>
            </a:r>
            <a:r>
              <a:rPr lang="da-DK" sz="1200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brugervenlig platform, der er udviklet med tanke på brugernes hverdag og skabt i samarbejde med brugerne</a:t>
            </a:r>
            <a:r>
              <a:rPr lang="da-DK" sz="1200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da-DK" sz="1400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20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Sikkerhed</a:t>
            </a:r>
            <a:endParaRPr lang="da-DK" sz="20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1200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Ansvarlig </a:t>
            </a:r>
            <a:r>
              <a:rPr lang="da-DK" sz="1200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opbevaring af data og fremtidssikring af kommunernes dataansvar</a:t>
            </a:r>
            <a:r>
              <a:rPr lang="da-DK" sz="1200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da-DK" sz="1400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2000" b="1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Overblik</a:t>
            </a:r>
          </a:p>
          <a:p>
            <a:r>
              <a:rPr lang="da-DK" sz="1200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Nem adgang til et samlet overblik med plads til innovative løsninger</a:t>
            </a:r>
            <a:r>
              <a:rPr lang="da-DK" sz="1200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da-DK" sz="1400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a-DK" sz="1400" dirty="0">
              <a:solidFill>
                <a:schemeClr val="bg2"/>
              </a:solidFill>
            </a:endParaRPr>
          </a:p>
          <a:p>
            <a:endParaRPr lang="da-DK" sz="1400" dirty="0">
              <a:solidFill>
                <a:schemeClr val="bg2"/>
              </a:solidFill>
            </a:endParaRPr>
          </a:p>
          <a:p>
            <a:endParaRPr lang="da-DK" sz="1400" dirty="0">
              <a:solidFill>
                <a:schemeClr val="bg2"/>
              </a:solidFill>
            </a:endParaRPr>
          </a:p>
        </p:txBody>
      </p:sp>
      <p:pic>
        <p:nvPicPr>
          <p:cNvPr id="15" name="Billed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0178" y="465853"/>
            <a:ext cx="2330156" cy="2330156"/>
          </a:xfrm>
          <a:prstGeom prst="rect">
            <a:avLst/>
          </a:prstGeom>
        </p:spPr>
      </p:pic>
      <p:sp>
        <p:nvSpPr>
          <p:cNvPr id="16" name="Tekstfelt 15"/>
          <p:cNvSpPr txBox="1"/>
          <p:nvPr/>
        </p:nvSpPr>
        <p:spPr>
          <a:xfrm>
            <a:off x="816890" y="1477042"/>
            <a:ext cx="1600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rPr>
              <a:t>FORMÅL</a:t>
            </a:r>
            <a:endParaRPr lang="da-DK" sz="1400" b="1" dirty="0">
              <a:solidFill>
                <a:schemeClr val="bg1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cxnSp>
        <p:nvCxnSpPr>
          <p:cNvPr id="6" name="Lige forbindelse 5"/>
          <p:cNvCxnSpPr/>
          <p:nvPr/>
        </p:nvCxnSpPr>
        <p:spPr>
          <a:xfrm>
            <a:off x="8525641" y="2480441"/>
            <a:ext cx="0" cy="3609151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63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CF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ktangel 21"/>
          <p:cNvSpPr/>
          <p:nvPr/>
        </p:nvSpPr>
        <p:spPr>
          <a:xfrm rot="20286970">
            <a:off x="4108431" y="4335960"/>
            <a:ext cx="1383974" cy="240631"/>
          </a:xfrm>
          <a:prstGeom prst="rect">
            <a:avLst/>
          </a:prstGeom>
          <a:solidFill>
            <a:srgbClr val="5CB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23" name="Rektangel 22"/>
          <p:cNvSpPr/>
          <p:nvPr/>
        </p:nvSpPr>
        <p:spPr>
          <a:xfrm rot="1257981">
            <a:off x="4087672" y="5184469"/>
            <a:ext cx="1415541" cy="240631"/>
          </a:xfrm>
          <a:prstGeom prst="rect">
            <a:avLst/>
          </a:prstGeom>
          <a:solidFill>
            <a:srgbClr val="5CB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25" name="Tekstfelt 24"/>
          <p:cNvSpPr txBox="1"/>
          <p:nvPr/>
        </p:nvSpPr>
        <p:spPr>
          <a:xfrm rot="20309748">
            <a:off x="4509805" y="4278549"/>
            <a:ext cx="93436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b="1" dirty="0" smtClean="0">
                <a:latin typeface="Arial" charset="0"/>
                <a:ea typeface="Arial" charset="0"/>
                <a:cs typeface="Arial" charset="0"/>
              </a:rPr>
              <a:t>Skoler</a:t>
            </a:r>
            <a:endParaRPr lang="da-DK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kstfelt 25"/>
          <p:cNvSpPr txBox="1"/>
          <p:nvPr/>
        </p:nvSpPr>
        <p:spPr>
          <a:xfrm rot="1296228">
            <a:off x="4490612" y="5295908"/>
            <a:ext cx="11009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b="1" dirty="0" smtClean="0">
                <a:latin typeface="Arial" charset="0"/>
                <a:ea typeface="Arial" charset="0"/>
                <a:cs typeface="Arial" charset="0"/>
              </a:rPr>
              <a:t>Dagtilbud</a:t>
            </a:r>
            <a:endParaRPr lang="da-DK" sz="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Rektangel 45"/>
          <p:cNvSpPr/>
          <p:nvPr/>
        </p:nvSpPr>
        <p:spPr>
          <a:xfrm rot="20442144">
            <a:off x="9328323" y="5204430"/>
            <a:ext cx="812480" cy="240631"/>
          </a:xfrm>
          <a:prstGeom prst="rect">
            <a:avLst/>
          </a:prstGeom>
          <a:solidFill>
            <a:srgbClr val="5CB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47" name="Rektangel 46"/>
          <p:cNvSpPr/>
          <p:nvPr/>
        </p:nvSpPr>
        <p:spPr>
          <a:xfrm rot="1305591">
            <a:off x="9279081" y="4268106"/>
            <a:ext cx="873369" cy="240631"/>
          </a:xfrm>
          <a:prstGeom prst="rect">
            <a:avLst/>
          </a:prstGeom>
          <a:solidFill>
            <a:srgbClr val="5CB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31" name="Rektangel 30"/>
          <p:cNvSpPr/>
          <p:nvPr/>
        </p:nvSpPr>
        <p:spPr>
          <a:xfrm>
            <a:off x="6587726" y="4055632"/>
            <a:ext cx="1532345" cy="240631"/>
          </a:xfrm>
          <a:prstGeom prst="rect">
            <a:avLst/>
          </a:prstGeom>
          <a:solidFill>
            <a:srgbClr val="279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32" name="Rektangel 31"/>
          <p:cNvSpPr/>
          <p:nvPr/>
        </p:nvSpPr>
        <p:spPr>
          <a:xfrm>
            <a:off x="6627293" y="5465836"/>
            <a:ext cx="1504475" cy="240631"/>
          </a:xfrm>
          <a:prstGeom prst="rect">
            <a:avLst/>
          </a:prstGeom>
          <a:solidFill>
            <a:srgbClr val="2799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a-DK">
              <a:solidFill>
                <a:srgbClr val="B9222E"/>
              </a:solidFill>
            </a:endParaRPr>
          </a:p>
        </p:txBody>
      </p:sp>
      <p:sp>
        <p:nvSpPr>
          <p:cNvPr id="63" name="Ellipse 62"/>
          <p:cNvSpPr/>
          <p:nvPr/>
        </p:nvSpPr>
        <p:spPr>
          <a:xfrm>
            <a:off x="9996041" y="4231819"/>
            <a:ext cx="1224000" cy="1224000"/>
          </a:xfrm>
          <a:prstGeom prst="ellipse">
            <a:avLst/>
          </a:prstGeom>
          <a:solidFill>
            <a:srgbClr val="D5CFC7"/>
          </a:solidFill>
          <a:ln w="203200">
            <a:solidFill>
              <a:srgbClr val="5CB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61" name="Ellipse 60"/>
          <p:cNvSpPr/>
          <p:nvPr/>
        </p:nvSpPr>
        <p:spPr>
          <a:xfrm>
            <a:off x="8129543" y="4935258"/>
            <a:ext cx="1224000" cy="1224000"/>
          </a:xfrm>
          <a:prstGeom prst="ellipse">
            <a:avLst/>
          </a:prstGeom>
          <a:solidFill>
            <a:srgbClr val="D5CFC7"/>
          </a:solidFill>
          <a:ln w="203200"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62" name="Ellipse 61"/>
          <p:cNvSpPr/>
          <p:nvPr/>
        </p:nvSpPr>
        <p:spPr>
          <a:xfrm>
            <a:off x="8131067" y="3569522"/>
            <a:ext cx="1224000" cy="1224000"/>
          </a:xfrm>
          <a:prstGeom prst="ellipse">
            <a:avLst/>
          </a:prstGeom>
          <a:solidFill>
            <a:srgbClr val="D5CFC7"/>
          </a:solidFill>
          <a:ln w="203200"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5451140" y="4935258"/>
            <a:ext cx="1224000" cy="1224000"/>
          </a:xfrm>
          <a:prstGeom prst="ellipse">
            <a:avLst/>
          </a:prstGeom>
          <a:solidFill>
            <a:srgbClr val="D5CFC7"/>
          </a:solidFill>
          <a:ln w="203200"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59" name="Ellipse 58"/>
          <p:cNvSpPr/>
          <p:nvPr/>
        </p:nvSpPr>
        <p:spPr>
          <a:xfrm>
            <a:off x="5452664" y="3569522"/>
            <a:ext cx="1224000" cy="1224000"/>
          </a:xfrm>
          <a:prstGeom prst="ellipse">
            <a:avLst/>
          </a:prstGeom>
          <a:solidFill>
            <a:srgbClr val="D5CFC7"/>
          </a:solidFill>
          <a:ln w="203200">
            <a:solidFill>
              <a:srgbClr val="2799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58" name="Ellipse 57"/>
          <p:cNvSpPr/>
          <p:nvPr/>
        </p:nvSpPr>
        <p:spPr>
          <a:xfrm>
            <a:off x="3013899" y="4223557"/>
            <a:ext cx="1224000" cy="1224000"/>
          </a:xfrm>
          <a:prstGeom prst="ellipse">
            <a:avLst/>
          </a:prstGeom>
          <a:solidFill>
            <a:srgbClr val="D5CFC7"/>
          </a:solidFill>
          <a:ln w="203200">
            <a:solidFill>
              <a:srgbClr val="5CB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1296738" y="4226341"/>
            <a:ext cx="1224000" cy="1224000"/>
          </a:xfrm>
          <a:prstGeom prst="ellipse">
            <a:avLst/>
          </a:prstGeom>
          <a:noFill/>
          <a:ln w="203200">
            <a:solidFill>
              <a:srgbClr val="5CB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7" name="Tekstfelt 6"/>
          <p:cNvSpPr txBox="1"/>
          <p:nvPr/>
        </p:nvSpPr>
        <p:spPr>
          <a:xfrm>
            <a:off x="1007385" y="905157"/>
            <a:ext cx="12377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Opstart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8" name="Tekstfelt 7"/>
          <p:cNvSpPr txBox="1"/>
          <p:nvPr/>
        </p:nvSpPr>
        <p:spPr>
          <a:xfrm>
            <a:off x="2757338" y="915653"/>
            <a:ext cx="1737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Planlægning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Tekstfelt 8"/>
          <p:cNvSpPr txBox="1"/>
          <p:nvPr/>
        </p:nvSpPr>
        <p:spPr>
          <a:xfrm>
            <a:off x="4521635" y="905157"/>
            <a:ext cx="5648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Udrulnings- og uddannelsesforløb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0" name="Tekstfelt 9"/>
          <p:cNvSpPr txBox="1"/>
          <p:nvPr/>
        </p:nvSpPr>
        <p:spPr>
          <a:xfrm>
            <a:off x="9670519" y="895008"/>
            <a:ext cx="2448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>
                <a:latin typeface="Arial Black" charset="0"/>
                <a:ea typeface="Arial Black" charset="0"/>
                <a:cs typeface="Arial Black" charset="0"/>
              </a:rPr>
              <a:t>I</a:t>
            </a:r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brugtagning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1" name="Tekstfelt 10"/>
          <p:cNvSpPr txBox="1"/>
          <p:nvPr/>
        </p:nvSpPr>
        <p:spPr>
          <a:xfrm>
            <a:off x="1395897" y="4699842"/>
            <a:ext cx="10141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2017</a:t>
            </a:r>
            <a:endParaRPr lang="da-DK" sz="1200" b="1" dirty="0">
              <a:solidFill>
                <a:srgbClr val="C8102E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2" name="Tekstfelt 11"/>
          <p:cNvSpPr txBox="1"/>
          <p:nvPr/>
        </p:nvSpPr>
        <p:spPr>
          <a:xfrm>
            <a:off x="3109733" y="4708216"/>
            <a:ext cx="1024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2018</a:t>
            </a:r>
          </a:p>
        </p:txBody>
      </p:sp>
      <p:sp>
        <p:nvSpPr>
          <p:cNvPr id="13" name="Tekstfelt 12"/>
          <p:cNvSpPr txBox="1"/>
          <p:nvPr/>
        </p:nvSpPr>
        <p:spPr>
          <a:xfrm>
            <a:off x="5562759" y="3939637"/>
            <a:ext cx="102417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Ultimo</a:t>
            </a:r>
            <a:r>
              <a:rPr lang="da-DK" sz="11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2018</a:t>
            </a:r>
            <a:endParaRPr lang="da-DK" sz="1200" b="1" dirty="0">
              <a:solidFill>
                <a:srgbClr val="C8102E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2435213" y="4773264"/>
            <a:ext cx="600670" cy="240631"/>
          </a:xfrm>
          <a:prstGeom prst="rect">
            <a:avLst/>
          </a:prstGeom>
          <a:solidFill>
            <a:srgbClr val="5CB8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B9222E"/>
              </a:solidFill>
            </a:endParaRPr>
          </a:p>
        </p:txBody>
      </p:sp>
      <p:sp>
        <p:nvSpPr>
          <p:cNvPr id="24" name="Tekstfelt 23"/>
          <p:cNvSpPr txBox="1"/>
          <p:nvPr/>
        </p:nvSpPr>
        <p:spPr>
          <a:xfrm>
            <a:off x="5544312" y="5343268"/>
            <a:ext cx="10326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Ultimo</a:t>
            </a:r>
            <a:endParaRPr lang="da-DK" sz="1200" dirty="0">
              <a:solidFill>
                <a:srgbClr val="C8102E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2019 </a:t>
            </a:r>
            <a:endParaRPr lang="da-DK" sz="1200" b="1" dirty="0">
              <a:solidFill>
                <a:srgbClr val="C8102E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9" name="Tekstfelt 28"/>
          <p:cNvSpPr txBox="1"/>
          <p:nvPr/>
        </p:nvSpPr>
        <p:spPr>
          <a:xfrm>
            <a:off x="8262998" y="3965329"/>
            <a:ext cx="9723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dirty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J</a:t>
            </a:r>
            <a:r>
              <a:rPr lang="da-DK" sz="9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uni </a:t>
            </a:r>
          </a:p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2019</a:t>
            </a:r>
            <a:endParaRPr lang="da-DK" sz="1200" b="1" dirty="0">
              <a:solidFill>
                <a:srgbClr val="C8102E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0" name="Tekstfelt 29"/>
          <p:cNvSpPr txBox="1"/>
          <p:nvPr/>
        </p:nvSpPr>
        <p:spPr>
          <a:xfrm>
            <a:off x="8262998" y="5301567"/>
            <a:ext cx="972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dirty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da-DK" sz="9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aj</a:t>
            </a:r>
            <a:r>
              <a:rPr lang="da-DK" sz="12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2020</a:t>
            </a:r>
            <a:endParaRPr lang="da-DK" sz="1200" b="1" dirty="0">
              <a:solidFill>
                <a:srgbClr val="C8102E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4" name="Tekstfelt 33"/>
          <p:cNvSpPr txBox="1"/>
          <p:nvPr/>
        </p:nvSpPr>
        <p:spPr>
          <a:xfrm>
            <a:off x="6721589" y="4063870"/>
            <a:ext cx="13588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8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 uger pr. kommune</a:t>
            </a:r>
            <a:endParaRPr lang="da-DK" sz="8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kstfelt 34"/>
          <p:cNvSpPr txBox="1"/>
          <p:nvPr/>
        </p:nvSpPr>
        <p:spPr>
          <a:xfrm>
            <a:off x="6681284" y="5467064"/>
            <a:ext cx="13991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8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 uger pr. kommune</a:t>
            </a:r>
          </a:p>
        </p:txBody>
      </p:sp>
      <p:sp>
        <p:nvSpPr>
          <p:cNvPr id="39" name="Tekstfelt 38"/>
          <p:cNvSpPr txBox="1"/>
          <p:nvPr/>
        </p:nvSpPr>
        <p:spPr>
          <a:xfrm>
            <a:off x="10097146" y="4615272"/>
            <a:ext cx="10228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00" dirty="0" smtClean="0">
                <a:solidFill>
                  <a:srgbClr val="C8102E"/>
                </a:solidFill>
                <a:latin typeface="Arial" charset="0"/>
                <a:ea typeface="Arial" charset="0"/>
                <a:cs typeface="Arial" charset="0"/>
              </a:rPr>
              <a:t>Fra maj</a:t>
            </a:r>
          </a:p>
          <a:p>
            <a:pPr algn="ctr"/>
            <a:r>
              <a:rPr lang="da-DK" sz="1200" b="1" dirty="0" smtClean="0">
                <a:solidFill>
                  <a:srgbClr val="C8102E"/>
                </a:solidFill>
                <a:latin typeface="Arial Black" charset="0"/>
                <a:ea typeface="Arial Black" charset="0"/>
                <a:cs typeface="Arial Black" charset="0"/>
              </a:rPr>
              <a:t>2019</a:t>
            </a:r>
            <a:endParaRPr lang="da-DK" sz="1200" b="1" dirty="0">
              <a:solidFill>
                <a:srgbClr val="C8102E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0" name="Tekstfelt 39"/>
          <p:cNvSpPr txBox="1"/>
          <p:nvPr/>
        </p:nvSpPr>
        <p:spPr>
          <a:xfrm>
            <a:off x="1246518" y="1363984"/>
            <a:ext cx="139256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Ledelsesmæssig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og strategisk forankring i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kommunen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Budgetlægning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og afklaring af ressourceallokering </a:t>
            </a:r>
            <a:endParaRPr lang="da-DK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Kommunens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kontaktpunkt udpeges for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Aula</a:t>
            </a:r>
          </a:p>
          <a:p>
            <a:endParaRPr lang="da-DK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Oprydning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 data påbegyndes</a:t>
            </a:r>
          </a:p>
          <a:p>
            <a:endParaRPr lang="da-DK" sz="900" b="1" dirty="0">
              <a:solidFill>
                <a:schemeClr val="tx1">
                  <a:lumMod val="75000"/>
                  <a:lumOff val="25000"/>
                </a:schemeClr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4" name="Tekstfelt 43"/>
          <p:cNvSpPr txBox="1"/>
          <p:nvPr/>
        </p:nvSpPr>
        <p:spPr>
          <a:xfrm rot="16200000">
            <a:off x="62578" y="1367326"/>
            <a:ext cx="125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TIDSPLAN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3" name="Tekstfelt 32"/>
          <p:cNvSpPr txBox="1"/>
          <p:nvPr/>
        </p:nvSpPr>
        <p:spPr>
          <a:xfrm>
            <a:off x="2938537" y="1363984"/>
            <a:ext cx="14882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Etablering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af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organisering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Planlægning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af organisatorisk og teknisk implementering</a:t>
            </a:r>
          </a:p>
          <a:p>
            <a:pPr marL="171450" indent="-171450">
              <a:buFont typeface="Arial" charset="0"/>
              <a:buChar char="•"/>
            </a:pPr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kstfelt 37"/>
          <p:cNvSpPr txBox="1"/>
          <p:nvPr/>
        </p:nvSpPr>
        <p:spPr>
          <a:xfrm>
            <a:off x="4720234" y="1363984"/>
            <a:ext cx="16277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Uddannelse af administratorer og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superbrugere</a:t>
            </a:r>
          </a:p>
          <a:p>
            <a:endParaRPr lang="da-DK" sz="900" dirty="0">
              <a:solidFill>
                <a:schemeClr val="bg2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Kommunen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uddanner egne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medarbejdere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Organisatorisk klargøring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kstfelt 40"/>
          <p:cNvSpPr txBox="1"/>
          <p:nvPr/>
        </p:nvSpPr>
        <p:spPr>
          <a:xfrm>
            <a:off x="9871115" y="1363984"/>
            <a:ext cx="16277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Medarbejderne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etablerer normal brug af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Aula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Elever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og forældre tager Aula i brug</a:t>
            </a:r>
          </a:p>
          <a:p>
            <a:endParaRPr lang="da-DK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Support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til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brugerne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Opfølgning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på anvendelsen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2761955" y="981075"/>
            <a:ext cx="0" cy="5580240"/>
          </a:xfrm>
          <a:prstGeom prst="line">
            <a:avLst/>
          </a:prstGeom>
          <a:ln>
            <a:solidFill>
              <a:srgbClr val="B9222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forbindelse 47"/>
          <p:cNvCxnSpPr/>
          <p:nvPr/>
        </p:nvCxnSpPr>
        <p:spPr>
          <a:xfrm>
            <a:off x="4496457" y="981075"/>
            <a:ext cx="0" cy="5598780"/>
          </a:xfrm>
          <a:prstGeom prst="line">
            <a:avLst/>
          </a:prstGeom>
          <a:ln>
            <a:solidFill>
              <a:srgbClr val="B9222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Lige forbindelse 48"/>
          <p:cNvCxnSpPr/>
          <p:nvPr/>
        </p:nvCxnSpPr>
        <p:spPr>
          <a:xfrm>
            <a:off x="9672516" y="981075"/>
            <a:ext cx="0" cy="5712951"/>
          </a:xfrm>
          <a:prstGeom prst="line">
            <a:avLst/>
          </a:prstGeom>
          <a:ln>
            <a:solidFill>
              <a:srgbClr val="B9222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Lige forbindelse 49"/>
          <p:cNvCxnSpPr/>
          <p:nvPr/>
        </p:nvCxnSpPr>
        <p:spPr>
          <a:xfrm>
            <a:off x="1006042" y="981075"/>
            <a:ext cx="0" cy="5580239"/>
          </a:xfrm>
          <a:prstGeom prst="line">
            <a:avLst/>
          </a:prstGeom>
          <a:ln>
            <a:solidFill>
              <a:srgbClr val="B9222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kstfelt 50"/>
          <p:cNvSpPr txBox="1"/>
          <p:nvPr/>
        </p:nvSpPr>
        <p:spPr>
          <a:xfrm>
            <a:off x="6753390" y="1363984"/>
            <a:ext cx="1761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Teknisk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klargøring både fælles og på hver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institution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Afprøvning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på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institutionen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Aula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tages i </a:t>
            </a:r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brug</a:t>
            </a:r>
          </a:p>
          <a:p>
            <a:endParaRPr lang="da-DK" sz="9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da-DK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Flytning </a:t>
            </a:r>
            <a:r>
              <a:rPr lang="da-DK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af data</a:t>
            </a:r>
          </a:p>
        </p:txBody>
      </p:sp>
      <p:cxnSp>
        <p:nvCxnSpPr>
          <p:cNvPr id="54" name="Lige forbindelse 53"/>
          <p:cNvCxnSpPr/>
          <p:nvPr/>
        </p:nvCxnSpPr>
        <p:spPr>
          <a:xfrm>
            <a:off x="11529891" y="981075"/>
            <a:ext cx="0" cy="5712951"/>
          </a:xfrm>
          <a:prstGeom prst="line">
            <a:avLst/>
          </a:prstGeom>
          <a:ln>
            <a:solidFill>
              <a:srgbClr val="B9222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Billede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939" y="1422628"/>
            <a:ext cx="124028" cy="98586"/>
          </a:xfrm>
          <a:prstGeom prst="rect">
            <a:avLst/>
          </a:prstGeom>
        </p:spPr>
      </p:pic>
      <p:pic>
        <p:nvPicPr>
          <p:cNvPr id="65" name="Billede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939" y="1984105"/>
            <a:ext cx="124028" cy="98586"/>
          </a:xfrm>
          <a:prstGeom prst="rect">
            <a:avLst/>
          </a:prstGeom>
        </p:spPr>
      </p:pic>
      <p:pic>
        <p:nvPicPr>
          <p:cNvPr id="66" name="Billed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939" y="2527110"/>
            <a:ext cx="124028" cy="98586"/>
          </a:xfrm>
          <a:prstGeom prst="rect">
            <a:avLst/>
          </a:prstGeom>
        </p:spPr>
      </p:pic>
      <p:pic>
        <p:nvPicPr>
          <p:cNvPr id="67" name="Billede 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939" y="3067002"/>
            <a:ext cx="124028" cy="98586"/>
          </a:xfrm>
          <a:prstGeom prst="rect">
            <a:avLst/>
          </a:prstGeom>
        </p:spPr>
      </p:pic>
      <p:pic>
        <p:nvPicPr>
          <p:cNvPr id="68" name="Billede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29007" y="1422628"/>
            <a:ext cx="124028" cy="98586"/>
          </a:xfrm>
          <a:prstGeom prst="rect">
            <a:avLst/>
          </a:prstGeom>
        </p:spPr>
      </p:pic>
      <p:pic>
        <p:nvPicPr>
          <p:cNvPr id="69" name="Billede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24243" y="1984105"/>
            <a:ext cx="124028" cy="98586"/>
          </a:xfrm>
          <a:prstGeom prst="rect">
            <a:avLst/>
          </a:prstGeom>
        </p:spPr>
      </p:pic>
      <p:pic>
        <p:nvPicPr>
          <p:cNvPr id="72" name="Billede 7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96206" y="1432194"/>
            <a:ext cx="124028" cy="98586"/>
          </a:xfrm>
          <a:prstGeom prst="rect">
            <a:avLst/>
          </a:prstGeom>
        </p:spPr>
      </p:pic>
      <p:pic>
        <p:nvPicPr>
          <p:cNvPr id="73" name="Billede 7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96206" y="1993671"/>
            <a:ext cx="124028" cy="98586"/>
          </a:xfrm>
          <a:prstGeom prst="rect">
            <a:avLst/>
          </a:prstGeom>
        </p:spPr>
      </p:pic>
      <p:pic>
        <p:nvPicPr>
          <p:cNvPr id="74" name="Billede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96206" y="2399603"/>
            <a:ext cx="124028" cy="98586"/>
          </a:xfrm>
          <a:prstGeom prst="rect">
            <a:avLst/>
          </a:prstGeom>
        </p:spPr>
      </p:pic>
      <p:pic>
        <p:nvPicPr>
          <p:cNvPr id="76" name="Billede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7464" y="1432194"/>
            <a:ext cx="124028" cy="98586"/>
          </a:xfrm>
          <a:prstGeom prst="rect">
            <a:avLst/>
          </a:prstGeom>
        </p:spPr>
      </p:pic>
      <p:pic>
        <p:nvPicPr>
          <p:cNvPr id="77" name="Billede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7464" y="1847706"/>
            <a:ext cx="124028" cy="98586"/>
          </a:xfrm>
          <a:prstGeom prst="rect">
            <a:avLst/>
          </a:prstGeom>
        </p:spPr>
      </p:pic>
      <p:pic>
        <p:nvPicPr>
          <p:cNvPr id="78" name="Billede 7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7464" y="2119557"/>
            <a:ext cx="124028" cy="98586"/>
          </a:xfrm>
          <a:prstGeom prst="rect">
            <a:avLst/>
          </a:prstGeom>
        </p:spPr>
      </p:pic>
      <p:pic>
        <p:nvPicPr>
          <p:cNvPr id="79" name="Billede 7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17464" y="2383806"/>
            <a:ext cx="124028" cy="98586"/>
          </a:xfrm>
          <a:prstGeom prst="rect">
            <a:avLst/>
          </a:prstGeom>
        </p:spPr>
      </p:pic>
      <p:pic>
        <p:nvPicPr>
          <p:cNvPr id="80" name="Billede 7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2537" y="1436907"/>
            <a:ext cx="124028" cy="98586"/>
          </a:xfrm>
          <a:prstGeom prst="rect">
            <a:avLst/>
          </a:prstGeom>
        </p:spPr>
      </p:pic>
      <p:pic>
        <p:nvPicPr>
          <p:cNvPr id="81" name="Billede 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72265" y="1852419"/>
            <a:ext cx="124028" cy="98586"/>
          </a:xfrm>
          <a:prstGeom prst="rect">
            <a:avLst/>
          </a:prstGeom>
        </p:spPr>
      </p:pic>
      <p:pic>
        <p:nvPicPr>
          <p:cNvPr id="82" name="Billede 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2537" y="2258627"/>
            <a:ext cx="124028" cy="98586"/>
          </a:xfrm>
          <a:prstGeom prst="rect">
            <a:avLst/>
          </a:prstGeom>
        </p:spPr>
      </p:pic>
      <p:pic>
        <p:nvPicPr>
          <p:cNvPr id="83" name="Billede 8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762537" y="2527110"/>
            <a:ext cx="124028" cy="9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46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CF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/>
          <p:cNvSpPr txBox="1"/>
          <p:nvPr/>
        </p:nvSpPr>
        <p:spPr>
          <a:xfrm>
            <a:off x="1194578" y="304800"/>
            <a:ext cx="5107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ROLLEFORDELING // KOMMUNEN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841268" y="4209181"/>
            <a:ext cx="14737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Skole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- </a:t>
            </a:r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og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dagtilbudschef</a:t>
            </a:r>
            <a:endParaRPr lang="en-US" sz="1600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5" name="Rectangle 8"/>
          <p:cNvSpPr/>
          <p:nvPr/>
        </p:nvSpPr>
        <p:spPr>
          <a:xfrm>
            <a:off x="2565023" y="4212326"/>
            <a:ext cx="16967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Fagkonsulent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 </a:t>
            </a:r>
            <a:endParaRPr lang="en-US" sz="1200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4430732" y="4212326"/>
            <a:ext cx="1607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Superbruger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 </a:t>
            </a:r>
          </a:p>
        </p:txBody>
      </p:sp>
      <p:sp>
        <p:nvSpPr>
          <p:cNvPr id="9" name="Rectangle 10"/>
          <p:cNvSpPr/>
          <p:nvPr/>
        </p:nvSpPr>
        <p:spPr>
          <a:xfrm>
            <a:off x="6314181" y="4212326"/>
            <a:ext cx="1452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Projektleder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 </a:t>
            </a:r>
          </a:p>
        </p:txBody>
      </p:sp>
      <p:sp>
        <p:nvSpPr>
          <p:cNvPr id="10" name="Rectangle 11"/>
          <p:cNvSpPr/>
          <p:nvPr/>
        </p:nvSpPr>
        <p:spPr>
          <a:xfrm>
            <a:off x="7964144" y="4212326"/>
            <a:ext cx="1740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Kommunens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administratorer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 </a:t>
            </a:r>
          </a:p>
        </p:txBody>
      </p:sp>
      <p:sp>
        <p:nvSpPr>
          <p:cNvPr id="11" name="Rectangle 12"/>
          <p:cNvSpPr/>
          <p:nvPr/>
        </p:nvSpPr>
        <p:spPr>
          <a:xfrm>
            <a:off x="9619266" y="4212326"/>
            <a:ext cx="2029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It-</a:t>
            </a:r>
            <a:r>
              <a:rPr lang="en-US" sz="1200" dirty="0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/</a:t>
            </a:r>
          </a:p>
          <a:p>
            <a:pPr algn="ctr"/>
            <a:r>
              <a:rPr lang="en-US" sz="1200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</a:t>
            </a:r>
            <a:r>
              <a:rPr lang="en-US" sz="1200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igitaliseringschef</a:t>
            </a:r>
            <a:r>
              <a:rPr lang="en-US" sz="1200" dirty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 </a:t>
            </a:r>
          </a:p>
        </p:txBody>
      </p:sp>
      <p:sp>
        <p:nvSpPr>
          <p:cNvPr id="12" name="Rectangle 13"/>
          <p:cNvSpPr/>
          <p:nvPr/>
        </p:nvSpPr>
        <p:spPr>
          <a:xfrm>
            <a:off x="834952" y="4620032"/>
            <a:ext cx="1486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Forandringsledelse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projektejer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principper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4"/>
          <p:cNvSpPr/>
          <p:nvPr/>
        </p:nvSpPr>
        <p:spPr>
          <a:xfrm>
            <a:off x="2372688" y="4469405"/>
            <a:ext cx="2103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Lovgivning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forandringsledelse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principper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praksis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4430735" y="4469405"/>
            <a:ext cx="16073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Støtte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til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administration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og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ledelse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tangle 16"/>
          <p:cNvSpPr/>
          <p:nvPr/>
        </p:nvSpPr>
        <p:spPr>
          <a:xfrm>
            <a:off x="6479170" y="4469405"/>
            <a:ext cx="11224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Styring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fremdrift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ectangle 17"/>
          <p:cNvSpPr/>
          <p:nvPr/>
        </p:nvSpPr>
        <p:spPr>
          <a:xfrm>
            <a:off x="8553473" y="4620032"/>
            <a:ext cx="56137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Teknik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Rectangle 18"/>
          <p:cNvSpPr/>
          <p:nvPr/>
        </p:nvSpPr>
        <p:spPr>
          <a:xfrm>
            <a:off x="9526989" y="4620032"/>
            <a:ext cx="22140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ftaler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arkitektur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styring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sikkerhed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ectangle 40"/>
          <p:cNvSpPr/>
          <p:nvPr/>
        </p:nvSpPr>
        <p:spPr>
          <a:xfrm>
            <a:off x="3052764" y="1896837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200" dirty="0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Kommune</a:t>
            </a:r>
            <a:endParaRPr lang="en-US" sz="2200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22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90" y="2809709"/>
            <a:ext cx="10200619" cy="117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5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CF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felt 9"/>
          <p:cNvSpPr txBox="1"/>
          <p:nvPr/>
        </p:nvSpPr>
        <p:spPr>
          <a:xfrm>
            <a:off x="1194578" y="304800"/>
            <a:ext cx="5909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latin typeface="Arial Black" charset="0"/>
                <a:ea typeface="Arial Black" charset="0"/>
                <a:cs typeface="Arial Black" charset="0"/>
              </a:rPr>
              <a:t>ROLLEFORDELING // SKOLER OG DAGTILBUD</a:t>
            </a:r>
            <a:endParaRPr lang="da-DK" sz="14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708" y="4751034"/>
            <a:ext cx="8242626" cy="1172428"/>
          </a:xfrm>
          <a:prstGeom prst="rect">
            <a:avLst/>
          </a:prstGeom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37" y="1490560"/>
            <a:ext cx="10213168" cy="1172428"/>
          </a:xfrm>
          <a:prstGeom prst="rect">
            <a:avLst/>
          </a:prstGeom>
        </p:spPr>
      </p:pic>
      <p:sp>
        <p:nvSpPr>
          <p:cNvPr id="7" name="Rectangle 8"/>
          <p:cNvSpPr/>
          <p:nvPr/>
        </p:nvSpPr>
        <p:spPr>
          <a:xfrm>
            <a:off x="3048000" y="870997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200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Skole</a:t>
            </a:r>
            <a:endParaRPr lang="en-US" sz="2200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841268" y="2798355"/>
            <a:ext cx="14737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Ledelse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2565023" y="2798355"/>
            <a:ext cx="16967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Tovholder</a:t>
            </a:r>
            <a:endParaRPr lang="en-US" sz="12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1" name="Rectangle 12"/>
          <p:cNvSpPr/>
          <p:nvPr/>
        </p:nvSpPr>
        <p:spPr>
          <a:xfrm>
            <a:off x="4430732" y="2798355"/>
            <a:ext cx="16073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Skolens</a:t>
            </a:r>
            <a:r>
              <a:rPr lang="en-US" sz="1200" b="1" dirty="0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administrator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2" name="Rectangle 13"/>
          <p:cNvSpPr/>
          <p:nvPr/>
        </p:nvSpPr>
        <p:spPr>
          <a:xfrm>
            <a:off x="6314181" y="2798355"/>
            <a:ext cx="1452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Superbruger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3" name="Rectangle 14"/>
          <p:cNvSpPr/>
          <p:nvPr/>
        </p:nvSpPr>
        <p:spPr>
          <a:xfrm>
            <a:off x="7964144" y="2798355"/>
            <a:ext cx="17400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Superbruger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4" name="Rectangle 15"/>
          <p:cNvSpPr/>
          <p:nvPr/>
        </p:nvSpPr>
        <p:spPr>
          <a:xfrm>
            <a:off x="9619266" y="2798355"/>
            <a:ext cx="202951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Brugere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15" name="Rectangle 16"/>
          <p:cNvSpPr/>
          <p:nvPr/>
        </p:nvSpPr>
        <p:spPr>
          <a:xfrm>
            <a:off x="834952" y="3025627"/>
            <a:ext cx="148641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Principper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praksis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6" name="Rectangle 17"/>
          <p:cNvSpPr/>
          <p:nvPr/>
        </p:nvSpPr>
        <p:spPr>
          <a:xfrm>
            <a:off x="2372688" y="3025627"/>
            <a:ext cx="210373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Styring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fremdrift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18"/>
          <p:cNvSpPr/>
          <p:nvPr/>
        </p:nvSpPr>
        <p:spPr>
          <a:xfrm>
            <a:off x="4483247" y="3190387"/>
            <a:ext cx="150233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Opsætning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fælles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data</a:t>
            </a:r>
          </a:p>
        </p:txBody>
      </p:sp>
      <p:sp>
        <p:nvSpPr>
          <p:cNvPr id="18" name="Rectangle 19"/>
          <p:cNvSpPr/>
          <p:nvPr/>
        </p:nvSpPr>
        <p:spPr>
          <a:xfrm>
            <a:off x="6459132" y="3025627"/>
            <a:ext cx="1162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Støtte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til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brugere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/</a:t>
            </a:r>
          </a:p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medarbejdere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19" name="Rectangle 20"/>
          <p:cNvSpPr/>
          <p:nvPr/>
        </p:nvSpPr>
        <p:spPr>
          <a:xfrm>
            <a:off x="8252909" y="3025627"/>
            <a:ext cx="11624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Støtte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til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brugere</a:t>
            </a:r>
            <a:r>
              <a: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/</a:t>
            </a:r>
          </a:p>
          <a:p>
            <a:pPr algn="ctr"/>
            <a:r>
              <a:rPr lang="en-US" sz="10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medarbejdere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20" name="Rectangle 33"/>
          <p:cNvSpPr/>
          <p:nvPr/>
        </p:nvSpPr>
        <p:spPr>
          <a:xfrm>
            <a:off x="1840535" y="6073121"/>
            <a:ext cx="14737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Brugere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1" name="Rectangle 34"/>
          <p:cNvSpPr/>
          <p:nvPr/>
        </p:nvSpPr>
        <p:spPr>
          <a:xfrm>
            <a:off x="3481994" y="6076266"/>
            <a:ext cx="16967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Ledelse</a:t>
            </a:r>
            <a:endParaRPr lang="en-US" sz="12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2" name="Rectangle 35"/>
          <p:cNvSpPr/>
          <p:nvPr/>
        </p:nvSpPr>
        <p:spPr>
          <a:xfrm>
            <a:off x="5311127" y="6076266"/>
            <a:ext cx="16073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Superbruger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3" name="Rectangle 36"/>
          <p:cNvSpPr/>
          <p:nvPr/>
        </p:nvSpPr>
        <p:spPr>
          <a:xfrm>
            <a:off x="7140534" y="6076266"/>
            <a:ext cx="1452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Ledelse</a:t>
            </a:r>
            <a:endParaRPr lang="en-US" sz="1200" b="1" dirty="0"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4" name="Rectangle 37"/>
          <p:cNvSpPr/>
          <p:nvPr/>
        </p:nvSpPr>
        <p:spPr>
          <a:xfrm>
            <a:off x="8751889" y="6076266"/>
            <a:ext cx="17400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Brugere</a:t>
            </a:r>
            <a:endParaRPr lang="en-US" sz="1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25" name="Rectangle 39"/>
          <p:cNvSpPr/>
          <p:nvPr/>
        </p:nvSpPr>
        <p:spPr>
          <a:xfrm>
            <a:off x="1834219" y="6300393"/>
            <a:ext cx="1486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Medarbejdere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forældre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26" name="Rectangle 40"/>
          <p:cNvSpPr/>
          <p:nvPr/>
        </p:nvSpPr>
        <p:spPr>
          <a:xfrm>
            <a:off x="3289659" y="6300393"/>
            <a:ext cx="210373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Principper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praksis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27" name="Rectangle 42"/>
          <p:cNvSpPr/>
          <p:nvPr/>
        </p:nvSpPr>
        <p:spPr>
          <a:xfrm>
            <a:off x="7248616" y="6300393"/>
            <a:ext cx="12362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Principper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praksis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28" name="Rectangle 44"/>
          <p:cNvSpPr/>
          <p:nvPr/>
        </p:nvSpPr>
        <p:spPr>
          <a:xfrm>
            <a:off x="8878697" y="6300393"/>
            <a:ext cx="1486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Medarbejdere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forældre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pic>
        <p:nvPicPr>
          <p:cNvPr id="30" name="Billede 2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6353" y="5261308"/>
            <a:ext cx="124028" cy="98586"/>
          </a:xfrm>
          <a:prstGeom prst="rect">
            <a:avLst/>
          </a:prstGeom>
        </p:spPr>
      </p:pic>
      <p:pic>
        <p:nvPicPr>
          <p:cNvPr id="31" name="Billed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400" y="5287955"/>
            <a:ext cx="124028" cy="98586"/>
          </a:xfrm>
          <a:prstGeom prst="rect">
            <a:avLst/>
          </a:prstGeom>
        </p:spPr>
      </p:pic>
      <p:sp>
        <p:nvSpPr>
          <p:cNvPr id="32" name="Rectangle 40"/>
          <p:cNvSpPr/>
          <p:nvPr/>
        </p:nvSpPr>
        <p:spPr>
          <a:xfrm>
            <a:off x="5058555" y="6307099"/>
            <a:ext cx="210373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Støtte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til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brugere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/</a:t>
            </a:r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medarbejdere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sp>
        <p:nvSpPr>
          <p:cNvPr id="33" name="Rectangle 44"/>
          <p:cNvSpPr/>
          <p:nvPr/>
        </p:nvSpPr>
        <p:spPr>
          <a:xfrm>
            <a:off x="9906268" y="3025627"/>
            <a:ext cx="14864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Medarbejdere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forældre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,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elever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</a:endParaRPr>
          </a:p>
        </p:txBody>
      </p:sp>
      <p:pic>
        <p:nvPicPr>
          <p:cNvPr id="34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708" y="4751035"/>
            <a:ext cx="8242626" cy="1172426"/>
          </a:xfrm>
          <a:prstGeom prst="rect">
            <a:avLst/>
          </a:prstGeom>
        </p:spPr>
      </p:pic>
      <p:sp>
        <p:nvSpPr>
          <p:cNvPr id="35" name="Rectangle 45"/>
          <p:cNvSpPr/>
          <p:nvPr/>
        </p:nvSpPr>
        <p:spPr>
          <a:xfrm>
            <a:off x="3336246" y="4051688"/>
            <a:ext cx="20105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Dagtilbud</a:t>
            </a:r>
            <a:r>
              <a:rPr lang="en-US" sz="2200" b="1" dirty="0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A</a:t>
            </a:r>
            <a:endParaRPr lang="en-US" sz="2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  <p:sp>
        <p:nvSpPr>
          <p:cNvPr id="36" name="Rectangle 45"/>
          <p:cNvSpPr/>
          <p:nvPr/>
        </p:nvSpPr>
        <p:spPr>
          <a:xfrm>
            <a:off x="6860003" y="4051688"/>
            <a:ext cx="201055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 err="1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Dagtilbud</a:t>
            </a:r>
            <a:r>
              <a:rPr lang="en-US" sz="2200" b="1" dirty="0" smtClean="0">
                <a:solidFill>
                  <a:srgbClr val="000000"/>
                </a:solidFill>
                <a:latin typeface="Arial Black" charset="0"/>
                <a:ea typeface="Arial Black" charset="0"/>
                <a:cs typeface="Arial Black" charset="0"/>
              </a:rPr>
              <a:t> B</a:t>
            </a:r>
            <a:endParaRPr lang="en-US" sz="2200" b="1" dirty="0">
              <a:solidFill>
                <a:srgbClr val="000000"/>
              </a:solidFill>
              <a:latin typeface="Arial Black" charset="0"/>
              <a:ea typeface="Arial Black" charset="0"/>
              <a:cs typeface="Arial Black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6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3790</TotalTime>
  <Words>428</Words>
  <Application>Microsoft Office PowerPoint</Application>
  <PresentationFormat>Widescreen</PresentationFormat>
  <Paragraphs>121</Paragraphs>
  <Slides>6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2" baseType="lpstr">
      <vt:lpstr>Arial</vt:lpstr>
      <vt:lpstr>Arial</vt:lpstr>
      <vt:lpstr>Arial Black</vt:lpstr>
      <vt:lpstr>Calibri</vt:lpstr>
      <vt:lpstr>Calibri Light</vt:lpstr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Formålet med Aula   Aula skal sikre: Styrket samarbejde mellem de fagprofessionelle, forældre og elev ved bedre indsigt og kommunikation omkring elevens læring og trivsel.   Gennem en løsning, der giver: Sammenhæng - Én genkendelig løsning på tværs af institutioner og kommuner Tilgængelighed - Brugervenlig løsning, der er udviklet med tanke på brugernes hverdag og skabt i samarbejde med brugerne.   Sikkerhed - Ansvarlig opbevaring af børnenes data og fremtidssikring af kommunernes dataansvar Overblik - En nem adgang til et samlet overblik med plads til innovative løsninger.  Fællesskab om udbud - Afløftning af udbudspligten og sikring af kommunernes råderet over løsningen</dc:title>
  <dc:creator>Camilla Juul</dc:creator>
  <cp:lastModifiedBy>Susanne Rasmussen</cp:lastModifiedBy>
  <cp:revision>105</cp:revision>
  <dcterms:created xsi:type="dcterms:W3CDTF">2017-07-31T08:46:12Z</dcterms:created>
  <dcterms:modified xsi:type="dcterms:W3CDTF">2017-08-15T11:56:14Z</dcterms:modified>
</cp:coreProperties>
</file>